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8" r:id="rId13"/>
  </p:sldIdLst>
  <p:sldSz cx="14630400" cy="8229600"/>
  <p:notesSz cx="8229600" cy="14630400"/>
  <p:embeddedFontLst>
    <p:embeddedFont>
      <p:font typeface="Bitter Medium" pitchFamily="2" charset="77"/>
      <p:regular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</p:embeddedFontLst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2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6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90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F69AC-6A3C-0C19-8A8F-1FBA0E54B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30CDA-2C44-6537-42AE-357FD9E9B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8F5DD-CAA9-821C-08F8-F529F4B77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6E38E-2293-B9A6-7536-B62FBB50A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83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BFF64-4E44-410A-1456-F1E316720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5F3286-2599-3B8A-4A73-B5F662EA6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1982E-182A-C57A-C0C6-C953D61F4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EBD73-E162-32A7-8BAA-7B6C1088C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pattFill prst="dkUpDiag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0679" y="2172414"/>
            <a:ext cx="11388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Circuito Hamiltoniano na Teoria dos Grafos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48202"/>
            <a:ext cx="13042821" cy="35957"/>
          </a:xfrm>
          <a:prstGeom prst="rect">
            <a:avLst/>
          </a:prstGeom>
          <a:solidFill>
            <a:srgbClr val="2B2E3C">
              <a:alpha val="50000"/>
            </a:srgbClr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4" name="Text 2"/>
          <p:cNvSpPr/>
          <p:nvPr/>
        </p:nvSpPr>
        <p:spPr>
          <a:xfrm>
            <a:off x="4416981" y="3824288"/>
            <a:ext cx="5796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Disciplina: Projeto de Análise de Algoritmos 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4632160"/>
            <a:ext cx="13042821" cy="35957"/>
          </a:xfrm>
          <a:prstGeom prst="rect">
            <a:avLst/>
          </a:prstGeom>
          <a:solidFill>
            <a:srgbClr val="2B2E3C">
              <a:alpha val="50000"/>
            </a:srgbClr>
          </a:solidFill>
          <a:ln/>
        </p:spPr>
        <p:txBody>
          <a:bodyPr/>
          <a:lstStyle/>
          <a:p>
            <a:endParaRPr lang="en-BR"/>
          </a:p>
        </p:txBody>
      </p:sp>
      <p:sp>
        <p:nvSpPr>
          <p:cNvPr id="6" name="Text 4"/>
          <p:cNvSpPr/>
          <p:nvPr/>
        </p:nvSpPr>
        <p:spPr>
          <a:xfrm>
            <a:off x="4935141" y="5008245"/>
            <a:ext cx="4760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Doscente: Leonardo Nogueira Matos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605814" y="5702737"/>
            <a:ext cx="5418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Discente: Caio Vasconcelos Silva Andrade</a:t>
            </a:r>
            <a:endParaRPr lang="en-US" sz="2200" dirty="0"/>
          </a:p>
        </p:txBody>
      </p:sp>
      <p:pic>
        <p:nvPicPr>
          <p:cNvPr id="19" name="Camera 18">
            <a:extLst>
              <a:ext uri="{FF2B5EF4-FFF2-40B4-BE49-F238E27FC236}">
                <a16:creationId xmlns:a16="http://schemas.microsoft.com/office/drawing/2014/main" id="{F5AC07AA-4121-2A34-793C-40FC9AF6443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0926"/>
            <a:ext cx="7058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Algoritmo de Backtracking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9866"/>
            <a:ext cx="395847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 Lógica do Backtracking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053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algoritmo de backtracking resolve o problema construindo o caminho vértice por vértice, seguindo uma estratégia simples e  de tentativa e erro.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6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Início: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partir do ponto atual, avance para um vizinho ainda não visitado.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284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Exploração: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 o passo foi válido, repita o processo a partir do novo ponto,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construindo o caminho passo a passo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706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Impasse: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 não houver nenhum caminho novo e válido para seguir, chegamos a um beco sem saída.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128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Backtrack: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Ao encontrar um impasse, ele não para. Ele volta para o ponto de decisão anterior e tenta uma rota diferente que ainda não foi explorada! E caso essa rota diferente ja tenha sido toda explorada, voltamos outro ponto!</a:t>
            </a:r>
            <a:endParaRPr lang="en-US" sz="1750" dirty="0"/>
          </a:p>
        </p:txBody>
      </p:sp>
      <p:pic>
        <p:nvPicPr>
          <p:cNvPr id="16" name="Camera 15">
            <a:extLst>
              <a:ext uri="{FF2B5EF4-FFF2-40B4-BE49-F238E27FC236}">
                <a16:creationId xmlns:a16="http://schemas.microsoft.com/office/drawing/2014/main" id="{CE7905D8-9C4F-AB7D-D380-2C25CF49D2C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5CE88-B62C-AA2E-4D50-9B1D7DCF7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0">
            <a:extLst>
              <a:ext uri="{FF2B5EF4-FFF2-40B4-BE49-F238E27FC236}">
                <a16:creationId xmlns:a16="http://schemas.microsoft.com/office/drawing/2014/main" id="{81CE2CC1-92FD-E28E-5EED-1F44571FB86E}"/>
              </a:ext>
            </a:extLst>
          </p:cNvPr>
          <p:cNvSpPr/>
          <p:nvPr/>
        </p:nvSpPr>
        <p:spPr>
          <a:xfrm>
            <a:off x="806490" y="630317"/>
            <a:ext cx="73990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Demonstração do algoritmo</a:t>
            </a:r>
            <a:endParaRPr lang="en-US" sz="4450" dirty="0"/>
          </a:p>
        </p:txBody>
      </p:sp>
      <p:pic>
        <p:nvPicPr>
          <p:cNvPr id="11" name="Demonstração do codigo.mp4">
            <a:hlinkClick r:id="" action="ppaction://media"/>
            <a:extLst>
              <a:ext uri="{FF2B5EF4-FFF2-40B4-BE49-F238E27FC236}">
                <a16:creationId xmlns:a16="http://schemas.microsoft.com/office/drawing/2014/main" id="{0F0AD39E-0942-6B3B-154C-B40068B29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" y="1620586"/>
            <a:ext cx="9361488" cy="6088314"/>
          </a:xfrm>
          <a:prstGeom prst="rect">
            <a:avLst/>
          </a:prstGeom>
        </p:spPr>
      </p:pic>
      <p:pic>
        <p:nvPicPr>
          <p:cNvPr id="19" name="Camera 18">
            <a:extLst>
              <a:ext uri="{FF2B5EF4-FFF2-40B4-BE49-F238E27FC236}">
                <a16:creationId xmlns:a16="http://schemas.microsoft.com/office/drawing/2014/main" id="{6D1A037B-5F59-7CDD-1ED5-AF3F9098B65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3638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3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6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09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Circuito Hamiltoniano é um desafio fundamental sobre encontrar um "tour completo" em um grafo.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5159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um problema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NP-Completo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o que significa que não há solução eficiente conhecida para grandes escalas, tornando a força bruta inviável.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Backtracking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oferece uma solução que explora o espaço de busca de forma "sagaz" com uma estratégia de "analisar, passos para frente e para trás"</a:t>
            </a:r>
            <a:endParaRPr lang="en-US" sz="1750" dirty="0"/>
          </a:p>
        </p:txBody>
      </p:sp>
      <p:pic>
        <p:nvPicPr>
          <p:cNvPr id="13" name="Camera 12">
            <a:extLst>
              <a:ext uri="{FF2B5EF4-FFF2-40B4-BE49-F238E27FC236}">
                <a16:creationId xmlns:a16="http://schemas.microsoft.com/office/drawing/2014/main" id="{AF3688E2-6517-ED6C-4A9A-BCCBA560F0F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C17F1-6EBF-98AA-F9CC-951A20179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8534E5D-B8C5-5B62-1355-1E41BA65FE96}"/>
              </a:ext>
            </a:extLst>
          </p:cNvPr>
          <p:cNvSpPr/>
          <p:nvPr/>
        </p:nvSpPr>
        <p:spPr>
          <a:xfrm>
            <a:off x="790218" y="620792"/>
            <a:ext cx="3668911" cy="458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Introdução</a:t>
            </a:r>
            <a:endParaRPr lang="en-US" sz="2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CB8ADC0-D654-6AD4-AC3F-15801FF99FDE}"/>
              </a:ext>
            </a:extLst>
          </p:cNvPr>
          <p:cNvSpPr/>
          <p:nvPr/>
        </p:nvSpPr>
        <p:spPr>
          <a:xfrm>
            <a:off x="790218" y="1299448"/>
            <a:ext cx="3336846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Circuitos Hamiltonianos</a:t>
            </a:r>
            <a:endParaRPr lang="en-US" sz="23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B3EE396-6339-AA78-2D7B-1A9FEBBAA446}"/>
              </a:ext>
            </a:extLst>
          </p:cNvPr>
          <p:cNvSpPr/>
          <p:nvPr/>
        </p:nvSpPr>
        <p:spPr>
          <a:xfrm>
            <a:off x="790218" y="1886307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Circuito Hamiltoniano em um grafo é um ciclo que visita cada vértice exatamente uma vez. </a:t>
            </a:r>
            <a:endParaRPr lang="en-US" sz="11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BEEC155-642C-C57D-7E32-D00095216276}"/>
              </a:ext>
            </a:extLst>
          </p:cNvPr>
          <p:cNvSpPr/>
          <p:nvPr/>
        </p:nvSpPr>
        <p:spPr>
          <a:xfrm>
            <a:off x="790218" y="2286119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William Rowan Hamilton</a:t>
            </a: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(1805-1865) criou o "Icosian Game" em 1857, propondo um caminho que visitasse cada vértice de um dodecaedro uma única vez.</a:t>
            </a:r>
            <a:endParaRPr lang="en-US" sz="11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1A32F29-812B-E92A-ECA3-2B441BE28442}"/>
              </a:ext>
            </a:extLst>
          </p:cNvPr>
          <p:cNvSpPr/>
          <p:nvPr/>
        </p:nvSpPr>
        <p:spPr>
          <a:xfrm>
            <a:off x="790218" y="2572226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Definições básicas:</a:t>
            </a:r>
            <a:endParaRPr lang="en-US" sz="11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449813B-366B-E150-02DA-E280B801A716}"/>
              </a:ext>
            </a:extLst>
          </p:cNvPr>
          <p:cNvSpPr/>
          <p:nvPr/>
        </p:nvSpPr>
        <p:spPr>
          <a:xfrm>
            <a:off x="790218" y="2858333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Caminho Hamiltoniano</a:t>
            </a: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caminho que visita todos os vértices exatamente uma vez.</a:t>
            </a:r>
            <a:endParaRPr lang="en-US" sz="11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B22BCC8-CFF4-9888-5EFF-0D99AF7A37B3}"/>
              </a:ext>
            </a:extLst>
          </p:cNvPr>
          <p:cNvSpPr/>
          <p:nvPr/>
        </p:nvSpPr>
        <p:spPr>
          <a:xfrm>
            <a:off x="790218" y="3144441"/>
            <a:ext cx="13049964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80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Ciclo Hamiltoniano (ou circuito):</a:t>
            </a: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caminho Hamiltoniano que retorna ao vértice inicial.</a:t>
            </a:r>
            <a:endParaRPr lang="en-US" sz="11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C0BA91F-CE46-0D40-7836-FC2D472C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81" y="3709273"/>
            <a:ext cx="2546271" cy="3495080"/>
          </a:xfrm>
          <a:prstGeom prst="rect">
            <a:avLst/>
          </a:prstGeom>
        </p:spPr>
      </p:pic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78C838FE-F6DC-A9B4-97AD-93CBEAB7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091" y="3709273"/>
            <a:ext cx="5669637" cy="3370540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32497D76-A093-42E4-FC98-0DFD66D44C77}"/>
              </a:ext>
            </a:extLst>
          </p:cNvPr>
          <p:cNvSpPr/>
          <p:nvPr/>
        </p:nvSpPr>
        <p:spPr>
          <a:xfrm>
            <a:off x="5088255" y="7244834"/>
            <a:ext cx="875942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50" dirty="0"/>
          </a:p>
        </p:txBody>
      </p:sp>
      <p:pic>
        <p:nvPicPr>
          <p:cNvPr id="21" name="Camera 20">
            <a:extLst>
              <a:ext uri="{FF2B5EF4-FFF2-40B4-BE49-F238E27FC236}">
                <a16:creationId xmlns:a16="http://schemas.microsoft.com/office/drawing/2014/main" id="{421CCB50-3ADC-8B94-2E6D-31A2BA59ED2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3237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12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20189"/>
            <a:ext cx="10164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Aplicações Práticas dos Circuitos Hamiltonianos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3273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Logística e Entregas: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Otimização de rotas de entrega, minimizando distâncias percorridas e maximizando eficiência operacional em sistemas de distribuição urbana.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4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Rotas Aéreas: 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Planejamento de itinerários que conectem múltiplas cidades, otimizando combustível e tempo de voo em redes de transporte aéreo.</a:t>
            </a:r>
            <a:endParaRPr lang="en-US" sz="1750" dirty="0"/>
          </a:p>
        </p:txBody>
      </p:sp>
      <p:pic>
        <p:nvPicPr>
          <p:cNvPr id="14" name="Camera 13">
            <a:extLst>
              <a:ext uri="{FF2B5EF4-FFF2-40B4-BE49-F238E27FC236}">
                <a16:creationId xmlns:a16="http://schemas.microsoft.com/office/drawing/2014/main" id="{6BE3B50B-77EE-1D7F-0306-C19EB47C542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7120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Abordagem por Força Bruta: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Complexidade </a:t>
            </a:r>
            <a:r>
              <a:rPr lang="en-US" sz="1750" b="1" dirty="0">
                <a:solidFill>
                  <a:srgbClr val="F4444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O(n!)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Testar todas as rotas possíveis tem um custo fatorial.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n=10 → ~180 mil rotas    |  n=20 → Um numero bem grande (Acho que 60. quatrilhoes) de rotas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Conclusão: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Impraticável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Classificação: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NP-Completo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Não existe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um algoritmo eficiente conhecido (O(n) / O(nˆ2) / O(log(n) ) para a solução exata! </a:t>
            </a:r>
            <a:endParaRPr lang="en-US" sz="1750" dirty="0"/>
          </a:p>
        </p:txBody>
      </p:sp>
      <p:pic>
        <p:nvPicPr>
          <p:cNvPr id="15" name="Camera 14">
            <a:extLst>
              <a:ext uri="{FF2B5EF4-FFF2-40B4-BE49-F238E27FC236}">
                <a16:creationId xmlns:a16="http://schemas.microsoft.com/office/drawing/2014/main" id="{D79B5687-2C8D-68DE-4909-6775EA436CF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803"/>
            <a:ext cx="7120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2744"/>
            <a:ext cx="907280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 Clássicos e aplicações de Grafos Hamiltonianos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181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Sólidos Platônicos: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Todos os cinco sólidos platônicos (tetraedro, cubo, octaedro, dodecaedro, icosaedro) podem ser representados como grafos Hamiltonianos.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03226"/>
            <a:ext cx="434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3954304"/>
            <a:ext cx="3253502" cy="311622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10474" y="3903226"/>
            <a:ext cx="4341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4" name="Camera 13">
            <a:extLst>
              <a:ext uri="{FF2B5EF4-FFF2-40B4-BE49-F238E27FC236}">
                <a16:creationId xmlns:a16="http://schemas.microsoft.com/office/drawing/2014/main" id="{F970FF46-1E29-03B5-7804-B8859E1CB9CB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5846207" cy="581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66882" y="1463754"/>
            <a:ext cx="3724989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66882" y="2208728"/>
            <a:ext cx="1309663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OBS:Os exemplos foram criados em python! Em uma library chamada </a:t>
            </a:r>
            <a:r>
              <a:rPr lang="en-US" sz="14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networkx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66882" y="2883575"/>
            <a:ext cx="3001089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801" y="2925485"/>
            <a:ext cx="5257681" cy="41486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77431" y="2883575"/>
            <a:ext cx="3001089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66882" y="7492960"/>
            <a:ext cx="1309663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15" name="Camera 14">
            <a:extLst>
              <a:ext uri="{FF2B5EF4-FFF2-40B4-BE49-F238E27FC236}">
                <a16:creationId xmlns:a16="http://schemas.microsoft.com/office/drawing/2014/main" id="{3332F790-3F89-3A36-70F5-94304363E6D4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Slide 7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2100"/>
            <a:ext cx="6285786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78669" y="1538168"/>
            <a:ext cx="4005024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</a:t>
            </a:r>
            <a:endParaRPr lang="en-US" sz="3150" dirty="0"/>
          </a:p>
        </p:txBody>
      </p:sp>
      <p:sp>
        <p:nvSpPr>
          <p:cNvPr id="4" name="Text 2"/>
          <p:cNvSpPr/>
          <p:nvPr/>
        </p:nvSpPr>
        <p:spPr>
          <a:xfrm>
            <a:off x="778669" y="2519243"/>
            <a:ext cx="290191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593" y="2564368"/>
            <a:ext cx="5473422" cy="43273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76593" y="7116961"/>
            <a:ext cx="62923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964942" y="2519243"/>
            <a:ext cx="290191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Slide 8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6750844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2361" y="1617226"/>
            <a:ext cx="4301728" cy="537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</a:t>
            </a:r>
            <a:endParaRPr lang="en-US" sz="3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2719388"/>
            <a:ext cx="5879068" cy="464808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115" y="2719388"/>
            <a:ext cx="5879068" cy="46480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pattFill prst="pct5">
          <a:fgClr>
            <a:srgbClr val="FFF8F1"/>
          </a:fgClr>
          <a:bgClr>
            <a:srgbClr val="FFF8F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0163"/>
            <a:ext cx="7120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Apresentação do Problema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4910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Exemplos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11391"/>
            <a:ext cx="3944183" cy="311836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357" y="3511391"/>
            <a:ext cx="3978116" cy="314515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496" y="3511391"/>
            <a:ext cx="3944183" cy="3162895"/>
          </a:xfrm>
          <a:prstGeom prst="rect">
            <a:avLst/>
          </a:prstGeom>
        </p:spPr>
      </p:pic>
      <p:pic>
        <p:nvPicPr>
          <p:cNvPr id="13" name="Camera 12">
            <a:extLst>
              <a:ext uri="{FF2B5EF4-FFF2-40B4-BE49-F238E27FC236}">
                <a16:creationId xmlns:a16="http://schemas.microsoft.com/office/drawing/2014/main" id="{4B4D561C-5425-BC56-2ED5-DC43C26D4ED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  <a:ln>
            <a:noFill/>
          </a:ln>
          <a:effectLst>
            <a:softEdge rad="127000"/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531</Words>
  <Application>Microsoft Macintosh PowerPoint</Application>
  <PresentationFormat>Custom</PresentationFormat>
  <Paragraphs>58</Paragraphs>
  <Slides>12</Slides>
  <Notes>12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Bitter Medium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Caio Vasconcelos Silva Andrade</cp:lastModifiedBy>
  <cp:revision>4</cp:revision>
  <dcterms:created xsi:type="dcterms:W3CDTF">2025-09-29T18:10:20Z</dcterms:created>
  <dcterms:modified xsi:type="dcterms:W3CDTF">2025-09-29T18:59:34Z</dcterms:modified>
</cp:coreProperties>
</file>